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6858000" cy="9144000"/>
  <p:embeddedFontLst>
    <p:embeddedFont>
      <p:font typeface="SimSun" panose="02010600030101010101" pitchFamily="2" charset="-122"/>
      <p:regular r:id="rId19"/>
    </p:embeddedFont>
  </p:embeddedFontLst>
  <p:defaultTextStyle>
    <a:lvl1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1pPr>
    <a:lvl2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2pPr>
    <a:lvl3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3pPr>
    <a:lvl4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4pPr>
    <a:lvl5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5pPr>
    <a:lvl6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6pPr>
    <a:lvl7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7pPr>
    <a:lvl8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8pPr>
    <a:lvl9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4" d="100"/>
          <a:sy n="64" d="100"/>
        </p:scale>
        <p:origin x="-960" y="-108"/>
      </p:cViewPr>
      <p:guideLst>
        <p:guide orient="horz" pos="215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 d="100"/>
        <a:sy n="19" d="100"/>
      </p:scale>
      <p:origin x="0" y="0"/>
    </p:cViewPr>
  </p:sorterViewPr>
  <p:notesViewPr>
    <p:cSldViewPr snapToGrid="0">
      <p:cViewPr>
        <p:scale>
          <a:sx n="94" d="100"/>
          <a:sy n="94" d="100"/>
        </p:scale>
        <p:origin x="377" y="32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3;n"/>
          <p:cNvSpPr>
            <a:spLocks noGrp="1" noRot="1" noChangeAspect="1" noChangeArrowheads="1"/>
          </p:cNvSpPr>
          <p:nvPr>
            <p:ph type="sldImg" idx="2"/>
          </p:nvPr>
        </p:nvSpPr>
        <p:spPr>
          <a:xfrm>
            <a:off x="381000" y="685800"/>
            <a:ext cx="6096000" cy="3429000"/>
          </a:xfrm>
          <a:custGeom>
            <a:avLst/>
            <a:gdLst/>
            <a:ahLst/>
            <a:cxnLst/>
            <a:rect l="0" t="0" r="4572635" b="3429000"/>
            <a:pathLst>
              <a:path w="4572635" h="3429000" fill="none" extrusionOk="0">
                <a:moveTo>
                  <a:pt x="0" y="0"/>
                </a:moveTo>
                <a:lnTo>
                  <a:pt x="4572635" y="0"/>
                </a:lnTo>
                <a:lnTo>
                  <a:pt x="4572635" y="3429000"/>
                </a:lnTo>
                <a:lnTo>
                  <a:pt x="0" y="3429000"/>
                </a:lnTo>
                <a:close/>
              </a:path>
            </a:pathLst>
          </a:custGeom>
          <a:noFill/>
          <a:ln w="9525" cap="flat" cmpd="sng" algn="ctr">
            <a:solidFill>
              <a:srgbClr val="000000"/>
            </a:solidFill>
            <a:prstDash val="solid"/>
            <a:headEnd type="none"/>
            <a:tailEnd type="none"/>
          </a:ln>
        </p:spPr>
      </p:sp>
      <p:sp>
        <p:nvSpPr>
          <p:cNvPr id="3" name="Google Shape;4;n"/>
          <p:cNvSpPr>
            <a:spLocks noGrp="1" noChangeArrowheads="1"/>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lstStyle>
            <a:lvl1pPr marL="457200" indent="-298450">
              <a:spcBef>
                <a:spcPts val="0"/>
              </a:spcBef>
              <a:spcAft>
                <a:spcPts val="0"/>
              </a:spcAft>
              <a:buSzPts val="1100"/>
              <a:buChar char="●"/>
              <a:defRPr sz="1100"/>
            </a:lvl1pPr>
            <a:lvl2pPr marL="914400" indent="-298450">
              <a:spcBef>
                <a:spcPts val="0"/>
              </a:spcBef>
              <a:spcAft>
                <a:spcPts val="0"/>
              </a:spcAft>
              <a:buSzPts val="1100"/>
              <a:buChar char="○"/>
              <a:defRPr sz="1100"/>
            </a:lvl2pPr>
            <a:lvl3pPr marL="1371600" indent="-298450">
              <a:spcBef>
                <a:spcPts val="0"/>
              </a:spcBef>
              <a:spcAft>
                <a:spcPts val="0"/>
              </a:spcAft>
              <a:buSzPts val="1100"/>
              <a:buChar char="■"/>
              <a:defRPr sz="1100"/>
            </a:lvl3pPr>
            <a:lvl4pPr marL="1828800" indent="-298450">
              <a:spcBef>
                <a:spcPts val="0"/>
              </a:spcBef>
              <a:spcAft>
                <a:spcPts val="0"/>
              </a:spcAft>
              <a:buSzPts val="1100"/>
              <a:buChar char="●"/>
              <a:defRPr sz="1100"/>
            </a:lvl4pPr>
            <a:lvl5pPr marL="2286000" indent="-298450">
              <a:spcBef>
                <a:spcPts val="0"/>
              </a:spcBef>
              <a:spcAft>
                <a:spcPts val="0"/>
              </a:spcAft>
              <a:buSzPts val="1100"/>
              <a:buChar char="○"/>
              <a:defRPr sz="1100"/>
            </a:lvl5pPr>
            <a:lvl6pPr marL="2743200" indent="-298450">
              <a:spcBef>
                <a:spcPts val="0"/>
              </a:spcBef>
              <a:spcAft>
                <a:spcPts val="0"/>
              </a:spcAft>
              <a:buSzPts val="1100"/>
              <a:buChar char="■"/>
              <a:defRPr sz="1100"/>
            </a:lvl6pPr>
            <a:lvl7pPr marL="3200400" indent="-298450">
              <a:spcBef>
                <a:spcPts val="0"/>
              </a:spcBef>
              <a:spcAft>
                <a:spcPts val="0"/>
              </a:spcAft>
              <a:buSzPts val="1100"/>
              <a:buChar char="●"/>
              <a:defRPr sz="1100"/>
            </a:lvl7pPr>
            <a:lvl8pPr marL="3657600" indent="-298450">
              <a:spcBef>
                <a:spcPts val="0"/>
              </a:spcBef>
              <a:spcAft>
                <a:spcPts val="0"/>
              </a:spcAft>
              <a:buSzPts val="1100"/>
              <a:buChar char="○"/>
              <a:defRPr sz="1100"/>
            </a:lvl8pPr>
            <a:lvl9pPr marL="4114800" indent="-298450">
              <a:spcBef>
                <a:spcPts val="0"/>
              </a:spcBef>
              <a:spcAft>
                <a:spcPts val="0"/>
              </a:spcAft>
              <a:buSzPts val="1100"/>
              <a:buChar char="■"/>
              <a:defRPr sz="1100"/>
            </a:lvl9pPr>
          </a:lstStyle>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1pPr>
    <a:lvl2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2pPr>
    <a:lvl3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3pPr>
    <a:lvl4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4pPr>
    <a:lvl5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5pPr>
    <a:lvl6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6pPr>
    <a:lvl7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7pPr>
    <a:lvl8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8pPr>
    <a:lvl9pPr marL="0" marR="0" indent="0" algn="l" defTabSz="914400">
      <a:lnSpc>
        <a:spcPct val="100000"/>
      </a:lnSpc>
      <a:spcBef>
        <a:spcPts val="0"/>
      </a:spcBef>
      <a:spcAft>
        <a:spcPts val="0"/>
      </a:spcAft>
      <a:buNone/>
      <a:defRPr sz="1400" b="0" i="0" u="none" strike="noStrike" kern="1" spc="0" baseline="0">
        <a:solidFill>
          <a:srgbClr val="000000"/>
        </a:solidFill>
        <a:effectLst/>
        <a:latin typeface="Arial" panose="020B0604020202020204" pitchFamily="34" charset="0"/>
        <a:ea typeface="Arial" panose="020B0604020202020204" pitchFamily="34" charset="0"/>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36;p1: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37;p1: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82;p10: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83;p10: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87;p11: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88;p11: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92;p12: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93;p12: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41;p2: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42;p2: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46;p3: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47;p3: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51;p4: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52;p4: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57;p5: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58;p5: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62;p6: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63;p6: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67;p7: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68;p7: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72;p8: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73;p8: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77;p9:notes"/>
          <p:cNvSpPr>
            <a:spLocks noGrp="1" noChangeArrowheads="1"/>
          </p:cNvSpPr>
          <p:nvPr>
            <p:ph type="body" idx="1"/>
          </p:nvPr>
        </p:nvSpPr>
        <p:spPr>
          <a:xfrm>
            <a:off x="685800" y="4343400"/>
            <a:ext cx="5486400" cy="4114800"/>
          </a:xfrm>
          <a:prstGeom prst="rect">
            <a:avLst/>
          </a:prstGeom>
        </p:spPr>
        <p:txBody>
          <a:bodyPr vert="horz" wrap="square" lIns="91440" tIns="91440" rIns="91440" bIns="91440" numCol="1" spcCol="215900" anchor="t"/>
          <a:lstStyle/>
          <a:p>
            <a:pPr marL="0" indent="0" algn="l">
              <a:spcBef>
                <a:spcPts val="0"/>
              </a:spcBef>
              <a:spcAft>
                <a:spcPts val="0"/>
              </a:spcAft>
              <a:buNone/>
            </a:pPr>
          </a:p>
        </p:txBody>
      </p:sp>
      <p:sp>
        <p:nvSpPr>
          <p:cNvPr id="3" name="Google Shape;178;p9:notes"/>
          <p:cNvSpPr>
            <a:spLocks noGrp="1" noRot="1" noChangeAspect="1" noChangeArrowheads="1"/>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3F73D956-18D2-262F-9CCB-EE7A97856ABB}"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3F73D956-18D2-262F-9CCB-EE7A97856ABB}"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lang="en-US"/>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3F73D956-18D2-262F-9CCB-EE7A97856ABB}"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9;p1"/>
          <p:cNvSpPr>
            <a:spLocks noGrp="1" noChangeArrowheads="1"/>
          </p:cNvSpPr>
          <p:nvPr>
            <p:ph type="subTitle" idx="1"/>
          </p:nvPr>
        </p:nvSpPr>
        <p:spPr>
          <a:xfrm>
            <a:off x="683895" y="2211070"/>
            <a:ext cx="9511030" cy="3580130"/>
          </a:xfrm>
          <a:noFill/>
          <a:ln>
            <a:noFill/>
          </a:ln>
        </p:spPr>
        <p:txBody>
          <a:bodyPr vert="horz" wrap="square" lIns="91440" tIns="45720" rIns="91440" bIns="45720" numCol="1" spcCol="215900" anchor="t"/>
          <a:lstStyle/>
          <a:p>
            <a:pPr marL="0" indent="0" algn="l">
              <a:spcBef>
                <a:spcPts val="0"/>
              </a:spcBef>
              <a:spcAft>
                <a:spcPts val="0"/>
              </a:spcAft>
              <a:buNone/>
            </a:pPr>
            <a:r>
              <a:rPr lang="en-US" dirty="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a:t>
            </a:r>
            <a:r>
              <a:rPr lang="en-US" sz="4400" dirty="0" err="1"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iNeuron</a:t>
            </a:r>
            <a:r>
              <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Internship Project</a:t>
            </a:r>
            <a:endPar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r>
              <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By</a:t>
            </a:r>
            <a:endPar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r>
              <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Veerendra Pai</a:t>
            </a:r>
            <a:endPar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r>
              <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a:t>
            </a:r>
            <a:endPar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lang="en-US" sz="4400" dirty="0" smtClean="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sz="44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5;p10"/>
          <p:cNvSpPr>
            <a:spLocks noGrp="1" noChangeArrowheads="1"/>
          </p:cNvSpPr>
          <p:nvPr>
            <p:ph idx="1"/>
          </p:nvPr>
        </p:nvSpPr>
        <p:spPr>
          <a:xfrm>
            <a:off x="683895" y="685800"/>
            <a:ext cx="10520680" cy="5419090"/>
          </a:xfrm>
          <a:noFill/>
          <a:ln>
            <a:noFill/>
          </a:ln>
        </p:spPr>
        <p:txBody>
          <a:bodyPr vert="horz" wrap="square" lIns="91440" tIns="45720" rIns="91440" bIns="45720" numCol="1" spcCol="215900" anchor="ctr">
            <a:normAutofit/>
          </a:bodyPr>
          <a:lstStyle/>
          <a:p>
            <a:pPr marL="0" indent="0" algn="l">
              <a:spcBef>
                <a:spcPts val="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a:t>
            </a: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Q &amp; A:</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96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Q1) What’s the source of data?</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457200" lvl="1" indent="0" algn="l">
              <a:spcBef>
                <a:spcPts val="96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The data  for training is provided by the client in multiple batches and each batch contain multiple files</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lvl="1" indent="0" algn="l">
              <a:spcBef>
                <a:spcPts val="96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Q 2) What was the type of data?</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lvl="1" indent="0" algn="l">
              <a:spcBef>
                <a:spcPts val="96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The data was the combination of numerical and Categorical values.</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lvl="1" indent="0" algn="l">
              <a:spcBef>
                <a:spcPts val="96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Q 3) What’s the complete flow you followed in this Project?</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lvl="1" indent="0" algn="l">
              <a:spcBef>
                <a:spcPts val="96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Refer slide 5</a:t>
            </a:r>
            <a:r>
              <a:rPr lang="en-US" sz="1945" baseline="30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th</a:t>
            </a: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for better Understanding </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lvl="1" indent="0" algn="l">
              <a:spcBef>
                <a:spcPts val="96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Q 4) After the File validation what you do with incompatible file or files which didn’t pass the validation?</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lvl="1" indent="0" algn="l">
              <a:spcBef>
                <a:spcPts val="96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Files like these are moved to the Achieve Folder and a list of these files has been   </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lvl="1" indent="0" algn="l">
              <a:spcBef>
                <a:spcPts val="960"/>
              </a:spcBef>
              <a:spcAft>
                <a:spcPts val="0"/>
              </a:spcAft>
              <a:buNone/>
            </a:pPr>
            <a:r>
              <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shared with the client and we removed the bad data folder.</a:t>
            </a:r>
            <a:endParaRPr lang="en-US"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lvl="1" indent="0" algn="l">
              <a:spcBef>
                <a:spcPts val="1000"/>
              </a:spcBef>
              <a:spcAft>
                <a:spcPts val="0"/>
              </a:spcAft>
              <a:buNone/>
            </a:pPr>
            <a:endParaRPr sz="1945">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0;p11"/>
          <p:cNvSpPr>
            <a:spLocks noGrp="1" noChangeArrowheads="1"/>
          </p:cNvSpPr>
          <p:nvPr>
            <p:ph idx="1"/>
          </p:nvPr>
        </p:nvSpPr>
        <p:spPr>
          <a:xfrm>
            <a:off x="349885" y="-635"/>
            <a:ext cx="11408410" cy="6993890"/>
          </a:xfrm>
          <a:noFill/>
          <a:ln>
            <a:noFill/>
          </a:ln>
        </p:spPr>
        <p:txBody>
          <a:bodyPr vert="horz" wrap="square" lIns="91440" tIns="45720" rIns="91440" bIns="45720" numCol="1" spcCol="215900" anchor="ctr"/>
          <a:lstStyle/>
          <a:p>
            <a:pPr marL="0" indent="0" algn="l">
              <a:spcBef>
                <a:spcPts val="0"/>
              </a:spcBef>
              <a:spcAft>
                <a:spcPts val="0"/>
              </a:spcAft>
              <a:buNone/>
            </a:pP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Q 5</a:t>
            </a: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How logs are managed?</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96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We are using different logs as per the steps that we follow in   validation and  </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96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modeling like File validation log , Data Insertion ,Model Training log , prediction log    </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96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etc.</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960"/>
              </a:spcBef>
              <a:spcAft>
                <a:spcPts val="0"/>
              </a:spcAft>
              <a:buNone/>
            </a:pP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96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Q 6) What techniques were you using for data pre-processing?</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Removing unwanted attributes</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Visualizing  relation of independent variables with each other and output variables</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Checking and changing Distribution of continuous values</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Removing outliers</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Cleaning data and imputing if null values are present. </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Converting categorical data into numeric values.</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Scaling the data</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194310" algn="l">
              <a:spcBef>
                <a:spcPts val="960"/>
              </a:spcBef>
              <a:spcAft>
                <a:spcPts val="0"/>
              </a:spcAft>
              <a:buNone/>
            </a:pPr>
            <a:endParaRPr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1000"/>
              </a:spcBef>
              <a:spcAft>
                <a:spcPts val="0"/>
              </a:spcAft>
              <a:buNone/>
            </a:pPr>
            <a:endParaRPr>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1000"/>
              </a:spcBef>
              <a:spcAft>
                <a:spcPts val="0"/>
              </a:spcAft>
              <a:buNone/>
            </a:pPr>
            <a:endParaRPr>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5;p12"/>
          <p:cNvSpPr>
            <a:spLocks noGrp="1" noChangeArrowheads="1"/>
          </p:cNvSpPr>
          <p:nvPr>
            <p:ph idx="1"/>
          </p:nvPr>
        </p:nvSpPr>
        <p:spPr>
          <a:xfrm>
            <a:off x="683897" y="685803"/>
            <a:ext cx="10765155" cy="5934075"/>
          </a:xfrm>
          <a:noFill/>
          <a:ln>
            <a:noFill/>
          </a:ln>
        </p:spPr>
        <p:txBody>
          <a:bodyPr vert="horz" wrap="square" lIns="91440" tIns="45720" rIns="91440" bIns="45720" numCol="1" spcCol="215900" anchor="ctr"/>
          <a:lstStyle/>
          <a:p>
            <a:pPr marL="0" indent="0" algn="l">
              <a:spcBef>
                <a:spcPts val="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Q 7) How training was done or what models were used?</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285750"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Before diving the data in training and validation set we performed clustering over fit to divide the data into clusters.</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285750"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As per cluster the training and validation data were divided.</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285750"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The scaling was performed over training and validation data</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285750" indent="-285750" algn="l">
              <a:spcBef>
                <a:spcPts val="960"/>
              </a:spcBef>
              <a:spcAft>
                <a:spcPts val="0"/>
              </a:spcAft>
              <a:buSzPts val="144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Algorithms like SVM ,  XGBoost were used based on the recall final model was used for each cluster and we saved that model .</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96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Q 8) How Prediction was done?</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96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The testing files are shared by the client .We Perform the same life cycle till the data is clustered .Then on the basis of cluster number model is loaded and perform prediction. In the end we get the accumulated data of predictions.</a:t>
            </a:r>
            <a:endParaRPr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4;p2"/>
          <p:cNvSpPr>
            <a:spLocks noGrp="1" noChangeArrowheads="1"/>
          </p:cNvSpPr>
          <p:nvPr>
            <p:ph idx="1"/>
          </p:nvPr>
        </p:nvSpPr>
        <p:spPr>
          <a:xfrm>
            <a:off x="683895" y="685800"/>
            <a:ext cx="8534400" cy="5457190"/>
          </a:xfrm>
          <a:noFill/>
          <a:ln>
            <a:noFill/>
          </a:ln>
        </p:spPr>
        <p:txBody>
          <a:bodyPr vert="horz" wrap="square" lIns="91440" tIns="45720" rIns="91440" bIns="45720" numCol="1" spcCol="215900" anchor="ctr">
            <a:normAutofit lnSpcReduction="20000"/>
          </a:bodyPr>
          <a:lstStyle/>
          <a:p>
            <a:pPr marL="0" indent="0" algn="l">
              <a:spcBef>
                <a:spcPts val="0"/>
              </a:spcBef>
              <a:spcAft>
                <a:spcPts val="0"/>
              </a:spcAft>
              <a:buNone/>
            </a:pPr>
            <a:r>
              <a:rPr lang="en-US" sz="2000"/>
              <a:t>					</a:t>
            </a:r>
            <a:r>
              <a:rPr lang="en-US" sz="2000" b="1"/>
              <a:t>	</a:t>
            </a:r>
            <a:endParaRPr lang="en-US" sz="2000" b="1"/>
          </a:p>
          <a:p>
            <a:pPr marL="0" indent="0" algn="l">
              <a:spcBef>
                <a:spcPts val="1040"/>
              </a:spcBef>
              <a:spcAft>
                <a:spcPts val="0"/>
              </a:spcAft>
              <a:buNone/>
            </a:pPr>
            <a:r>
              <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Objective: </a:t>
            </a:r>
            <a:endPar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1040"/>
              </a:spcBef>
              <a:spcAft>
                <a:spcPts val="0"/>
              </a:spcAft>
              <a:buNone/>
            </a:pP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457200" lvl="1" indent="0" algn="l">
              <a:spcBef>
                <a:spcPts val="960"/>
              </a:spcBef>
              <a:spcAft>
                <a:spcPts val="0"/>
              </a:spcAft>
              <a:buNone/>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Development of a predictive model for monitoring risk predicting the probability of  credit limit based on credit card owners payment history and characteristics. </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457200" lvl="1" indent="0" algn="l">
              <a:spcBef>
                <a:spcPts val="960"/>
              </a:spcBef>
              <a:spcAft>
                <a:spcPts val="0"/>
              </a:spcAft>
              <a:buNone/>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The model will determine whether a customer is placing a Credit Card Defaulter or not.</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457200" lvl="1" indent="0" algn="l">
              <a:spcBef>
                <a:spcPts val="960"/>
              </a:spcBef>
              <a:spcAft>
                <a:spcPts val="0"/>
              </a:spcAft>
              <a:buNone/>
            </a:pPr>
            <a:endParaRPr sz="2000">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1040"/>
              </a:spcBef>
              <a:spcAft>
                <a:spcPts val="0"/>
              </a:spcAft>
              <a:buNone/>
            </a:pPr>
            <a:r>
              <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Benefits:</a:t>
            </a:r>
            <a:endPar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1040"/>
              </a:spcBef>
              <a:spcAft>
                <a:spcPts val="0"/>
              </a:spcAft>
              <a:buNone/>
            </a:pP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Detection of </a:t>
            </a:r>
            <a:r>
              <a:rPr lang="en-IN" alt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Defaulter in the </a:t>
            </a: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upcoming months payme</a:t>
            </a:r>
            <a:r>
              <a:rPr lang="en-IN" alt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n</a:t>
            </a: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ts .</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Gives better insight of customers base.</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Helps in easy flow for  managing resources.</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Manual inspection if defaulter is identified .</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1000"/>
              </a:spcBef>
              <a:spcAft>
                <a:spcPts val="0"/>
              </a:spcAft>
              <a:buNone/>
            </a:pPr>
            <a:endParaRPr sz="2000"/>
          </a:p>
          <a:p>
            <a:pPr marL="0" indent="0" algn="l">
              <a:spcBef>
                <a:spcPts val="1000"/>
              </a:spcBef>
              <a:spcAft>
                <a:spcPts val="0"/>
              </a:spcAft>
              <a:buNone/>
            </a:pPr>
            <a:endParaRPr sz="2000"/>
          </a:p>
          <a:p>
            <a:pPr marL="285750" indent="-184150" algn="l">
              <a:spcBef>
                <a:spcPts val="1000"/>
              </a:spcBef>
              <a:spcAft>
                <a:spcPts val="0"/>
              </a:spcAft>
              <a:buNone/>
            </a:pPr>
            <a:endParaRPr sz="2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9;p3"/>
          <p:cNvSpPr>
            <a:spLocks noGrp="1" noChangeArrowheads="1"/>
          </p:cNvSpPr>
          <p:nvPr>
            <p:ph idx="1"/>
          </p:nvPr>
        </p:nvSpPr>
        <p:spPr>
          <a:xfrm>
            <a:off x="683895" y="685800"/>
            <a:ext cx="8534400" cy="5715000"/>
          </a:xfrm>
          <a:noFill/>
          <a:ln>
            <a:noFill/>
          </a:ln>
        </p:spPr>
        <p:txBody>
          <a:bodyPr vert="horz" wrap="square" lIns="91440" tIns="45720" rIns="91440" bIns="45720" numCol="1" spcCol="215900" anchor="ctr"/>
          <a:lstStyle/>
          <a:p>
            <a:pPr marL="0" indent="0" algn="l">
              <a:spcBef>
                <a:spcPts val="0"/>
              </a:spcBef>
              <a:spcAft>
                <a:spcPts val="0"/>
              </a:spcAft>
              <a:buNone/>
            </a:pPr>
            <a:r>
              <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Data Sharing Agreement :</a:t>
            </a:r>
            <a:endPar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Sample file name (ex UCI_Credit_Card.csv)</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Length of date stamp(8 digits)</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Length of time stamp(6 digits)</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Number of Columns</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Column names </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Column data type</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285750" indent="-184150" algn="l">
              <a:spcBef>
                <a:spcPts val="1000"/>
              </a:spcBef>
              <a:spcAft>
                <a:spcPts val="0"/>
              </a:spcAft>
              <a:buNone/>
            </a:pPr>
            <a:endParaRPr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4;p4"/>
          <p:cNvSpPr>
            <a:spLocks noGrp="1" noChangeArrowheads="1"/>
          </p:cNvSpPr>
          <p:nvPr>
            <p:ph idx="1"/>
          </p:nvPr>
        </p:nvSpPr>
        <p:spPr>
          <a:xfrm>
            <a:off x="683895" y="685800"/>
            <a:ext cx="8534400" cy="2058670"/>
          </a:xfrm>
          <a:noFill/>
          <a:ln>
            <a:noFill/>
          </a:ln>
        </p:spPr>
        <p:txBody>
          <a:bodyPr vert="horz" wrap="square" lIns="91440" tIns="45720" rIns="91440" bIns="45720" numCol="1" spcCol="215900" anchor="ctr"/>
          <a:lstStyle/>
          <a:p>
            <a:pPr marL="3657600" lvl="8" indent="0" algn="l">
              <a:spcBef>
                <a:spcPts val="0"/>
              </a:spcBef>
              <a:spcAft>
                <a:spcPts val="0"/>
              </a:spcAft>
              <a:buNone/>
            </a:pPr>
            <a:r>
              <a:rPr lang="en-US" sz="22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Architecture</a:t>
            </a:r>
            <a:endParaRPr lang="en-US" sz="22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285750" indent="-184150" algn="l">
              <a:spcBef>
                <a:spcPts val="1000"/>
              </a:spcBef>
              <a:spcAft>
                <a:spcPts val="0"/>
              </a:spcAft>
              <a:buNone/>
            </a:pPr>
          </a:p>
          <a:p>
            <a:pPr marL="285750" indent="-184150" algn="l">
              <a:spcBef>
                <a:spcPts val="1000"/>
              </a:spcBef>
              <a:spcAft>
                <a:spcPts val="0"/>
              </a:spcAft>
              <a:buNone/>
            </a:pPr>
          </a:p>
        </p:txBody>
      </p:sp>
      <p:pic>
        <p:nvPicPr>
          <p:cNvPr id="3" name="Google Shape;155;p4"/>
          <p:cNvPicPr/>
          <p:nvPr/>
        </p:nvPicPr>
        <p:blipFill>
          <a:blip r:embed="rId1"/>
          <a:stretch>
            <a:fillRect/>
          </a:stretch>
        </p:blipFill>
        <p:spPr>
          <a:xfrm>
            <a:off x="684534" y="1687195"/>
            <a:ext cx="10610215" cy="4777740"/>
          </a:xfrm>
          <a:prstGeom prst="rect">
            <a:avLst/>
          </a:prstGeom>
          <a:noFill/>
          <a:ln>
            <a:noFill/>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0;p5"/>
          <p:cNvSpPr>
            <a:spLocks noGrp="1" noChangeArrowheads="1"/>
          </p:cNvSpPr>
          <p:nvPr>
            <p:ph idx="1"/>
          </p:nvPr>
        </p:nvSpPr>
        <p:spPr>
          <a:xfrm>
            <a:off x="704215" y="912496"/>
            <a:ext cx="8534400" cy="6011545"/>
          </a:xfrm>
          <a:noFill/>
          <a:ln>
            <a:noFill/>
          </a:ln>
        </p:spPr>
        <p:txBody>
          <a:bodyPr vert="horz" wrap="square" lIns="91440" tIns="45720" rIns="91440" bIns="45720" numCol="1" spcCol="215900" anchor="ctr">
            <a:normAutofit/>
          </a:bodyPr>
          <a:lstStyle/>
          <a:p>
            <a:pPr marL="0" indent="0" algn="l">
              <a:spcBef>
                <a:spcPts val="0"/>
              </a:spcBef>
              <a:spcAft>
                <a:spcPts val="0"/>
              </a:spcAft>
              <a:buNone/>
            </a:pPr>
            <a:r>
              <a:rPr lang="en-US" sz="18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Data Validation and Data Transformation :</a:t>
            </a:r>
            <a:endParaRPr lang="en-US" sz="18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lang="en-US" sz="18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Name Validation - Validation of files name as per the DSA. We have created a regex pattern for validation. After it checks for date format and time format if these requirements are satisfied, we move such files to "Good_Data_Folder" else "Bad_Data_Folder.“</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Number of Columns – Validation of number of columns present in the files, and if it doesn't match then the file is moved to "Bad_Data_Folder.“</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Name of Columns - The name of the columns is validated and should be the same as given in the schema file. If not, then the file is moved to "Bad_Data_Folder".</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Data type of columns - The data type of columns is given in the schema file. It is validated when we insert the files into Database. If the datatype is wrong, then the file is moved to "Bad_Data_Folder".</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Null values in columns - If any of the columns in a file have all the values as NULL or missing, we discard such a file and move it to "Bad_Data_Folder".</a:t>
            </a:r>
            <a:endParaRPr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5;p6"/>
          <p:cNvSpPr>
            <a:spLocks noGrp="1" noChangeArrowheads="1"/>
          </p:cNvSpPr>
          <p:nvPr>
            <p:ph idx="1"/>
          </p:nvPr>
        </p:nvSpPr>
        <p:spPr>
          <a:xfrm>
            <a:off x="683895" y="685800"/>
            <a:ext cx="8534400" cy="5367020"/>
          </a:xfrm>
          <a:noFill/>
          <a:ln>
            <a:noFill/>
          </a:ln>
        </p:spPr>
        <p:txBody>
          <a:bodyPr vert="horz" wrap="square" lIns="91440" tIns="45720" rIns="91440" bIns="45720" numCol="1" spcCol="215900" anchor="ctr"/>
          <a:lstStyle/>
          <a:p>
            <a:pPr marL="0" indent="0" algn="l">
              <a:spcBef>
                <a:spcPts val="0"/>
              </a:spcBef>
              <a:spcAft>
                <a:spcPts val="0"/>
              </a:spcAft>
              <a:buNone/>
            </a:pPr>
            <a:r>
              <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Data Insertion in Database:</a:t>
            </a:r>
            <a:endPar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0" indent="0" algn="l">
              <a:spcBef>
                <a:spcPts val="0"/>
              </a:spcBef>
              <a:spcAft>
                <a:spcPts val="0"/>
              </a:spcAft>
              <a:buNone/>
            </a:pP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Table creation :- Table name  “t_motorpv_fraud" is created in the database for inserting the files. If the table is already present then new files are inserted in the same table.</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Insertion of files in the table - All the files in the "Good_Data_Folder" are inserted in the above-created table. If any file has invalid data type in any of the columns, the file is not loaded in the table </a:t>
            </a:r>
            <a:endParaRPr lang="en-US" sz="20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285750" indent="-184150" algn="l">
              <a:spcBef>
                <a:spcPts val="1000"/>
              </a:spcBef>
              <a:spcAft>
                <a:spcPts val="0"/>
              </a:spcAft>
              <a:buNone/>
            </a:pPr>
            <a:endParaRPr sz="2000">
              <a:latin typeface="Times New Roman" panose="02020603050405020304" pitchFamily="1" charset="0"/>
              <a:ea typeface="Times New Roman" panose="02020603050405020304" pitchFamily="1" charset="0"/>
              <a:cs typeface="Times New Roman" panose="02020603050405020304" pitchFamily="1"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7"/>
          <p:cNvSpPr>
            <a:spLocks noGrp="1" noChangeArrowheads="1"/>
          </p:cNvSpPr>
          <p:nvPr>
            <p:ph idx="1"/>
          </p:nvPr>
        </p:nvSpPr>
        <p:spPr>
          <a:xfrm>
            <a:off x="683899" y="102876"/>
            <a:ext cx="11010265" cy="6426835"/>
          </a:xfrm>
          <a:noFill/>
          <a:ln>
            <a:noFill/>
          </a:ln>
        </p:spPr>
        <p:txBody>
          <a:bodyPr vert="horz" wrap="square" lIns="91440" tIns="45720" rIns="91440" bIns="45720" numCol="1" spcCol="215900" anchor="ctr"/>
          <a:lstStyle/>
          <a:p>
            <a:pPr marL="0" indent="0" algn="l">
              <a:spcBef>
                <a:spcPts val="0"/>
              </a:spcBef>
              <a:spcAft>
                <a:spcPts val="0"/>
              </a:spcAft>
              <a:buNone/>
            </a:pPr>
            <a:r>
              <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Model Training:</a:t>
            </a:r>
            <a:endPar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Data Export from Db :</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914400" lvl="2" indent="0" algn="l">
              <a:spcBef>
                <a:spcPts val="96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The accumulated data from db is exported in csv format for model training</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914400" lvl="2" indent="0" algn="l">
              <a:spcBef>
                <a:spcPts val="960"/>
              </a:spcBef>
              <a:spcAft>
                <a:spcPts val="0"/>
              </a:spcAft>
              <a:buNone/>
            </a:pP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Data Preprocessing   </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12001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Performing EDA to get insight of data like  identifying distribution , outliers ,trend</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914400" lvl="2" indent="0" algn="l">
              <a:spcBef>
                <a:spcPts val="96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      among data etc.</a:t>
            </a:r>
            <a:endParaRPr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12001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Check for null values in the columns. If present impute the null values.</a:t>
            </a:r>
            <a:endParaRPr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12001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Encode the categorical values with numeric values.</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12001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Perform Standard Scalar to scale down the values.</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5;p8"/>
          <p:cNvSpPr>
            <a:spLocks noGrp="1" noChangeArrowheads="1"/>
          </p:cNvSpPr>
          <p:nvPr>
            <p:ph idx="1"/>
          </p:nvPr>
        </p:nvSpPr>
        <p:spPr>
          <a:xfrm>
            <a:off x="683895" y="685806"/>
            <a:ext cx="8534400" cy="5380355"/>
          </a:xfrm>
          <a:noFill/>
          <a:ln>
            <a:noFill/>
          </a:ln>
        </p:spPr>
        <p:txBody>
          <a:bodyPr vert="horz" wrap="square" lIns="91440" tIns="45720" rIns="91440" bIns="45720" numCol="1" spcCol="215900" anchor="ctr"/>
          <a:lstStyle/>
          <a:p>
            <a:pPr marL="742950" lvl="1" indent="-285750" algn="l">
              <a:spcBef>
                <a:spcPts val="0"/>
              </a:spcBef>
              <a:spcAft>
                <a:spcPts val="0"/>
              </a:spcAft>
              <a:buSzPts val="1440"/>
              <a:buFont typeface="Noto Sans Symbols" charset="0"/>
              <a:buChar char="⮚"/>
            </a:pPr>
            <a:r>
              <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Clustering – </a:t>
            </a:r>
            <a:endParaRPr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12001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KMeans algorithm is used to create clusters in the preprocessed data. The optimum number of clusters is selected by plotting the elbow plot, and for the dynamic selection of the number of clusters, we are using KneeLocator function. The idea behind clustering is to implement different algorithms on the structured data</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12001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The Kmeans model is trained over preprocessed data, and the model is saved for further use in prediction</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Model Selection – </a:t>
            </a:r>
            <a:endParaRPr sz="20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914400" lvl="2" indent="0" algn="l">
              <a:spcBef>
                <a:spcPts val="960"/>
              </a:spcBef>
              <a:spcAft>
                <a:spcPts val="0"/>
              </a:spcAft>
              <a:buNone/>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After the clusters are created, we find the best model for each cluster. By using 2  algorithms “SVM” and "XGBoost". For each cluster both the hyper tunned algorithms are used. We calculate the AUC scores for both models and select the model with the best score. Similarly, the model is selected for each cluster. All the models for every cluster are saved for use in prediction</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0;p9"/>
          <p:cNvSpPr>
            <a:spLocks noGrp="1" noChangeArrowheads="1"/>
          </p:cNvSpPr>
          <p:nvPr>
            <p:ph idx="1"/>
          </p:nvPr>
        </p:nvSpPr>
        <p:spPr>
          <a:xfrm>
            <a:off x="683895" y="685800"/>
            <a:ext cx="8534400" cy="6346190"/>
          </a:xfrm>
          <a:noFill/>
          <a:ln>
            <a:noFill/>
          </a:ln>
        </p:spPr>
        <p:txBody>
          <a:bodyPr vert="horz" wrap="square" lIns="91440" tIns="45720" rIns="91440" bIns="45720" numCol="1" spcCol="215900" anchor="ctr"/>
          <a:lstStyle/>
          <a:p>
            <a:pPr marL="285750" indent="-184150" algn="l">
              <a:spcBef>
                <a:spcPts val="0"/>
              </a:spcBef>
              <a:spcAft>
                <a:spcPts val="0"/>
              </a:spcAft>
              <a:buNone/>
            </a:pPr>
            <a:r>
              <a:rPr lang="en-US" sz="22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Prediction:</a:t>
            </a:r>
            <a:endParaRPr lang="en-US" sz="22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285750" indent="-184150" algn="l">
              <a:spcBef>
                <a:spcPts val="0"/>
              </a:spcBef>
              <a:spcAft>
                <a:spcPts val="0"/>
              </a:spcAft>
              <a:buNone/>
            </a:pPr>
            <a:endParaRPr sz="2200" u="sng">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1"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The testing files are shared in the batches and we perform the same Validation operations ,data transformation and data insertion on them.</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The accumulated data from db is exported in csv format for  prediction</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We perform data pre-processing techniques on it.</a:t>
            </a:r>
            <a:endParaRPr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KMeans model created during training is loaded and clusters for the preprocessed data is predicted</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Based on the cluster number respective model is loaded and is used to predict the data for that cluster.</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742950" lvl="2" indent="-285750" algn="l">
              <a:spcBef>
                <a:spcPts val="960"/>
              </a:spcBef>
              <a:spcAft>
                <a:spcPts val="0"/>
              </a:spcAft>
              <a:buSzPts val="1440"/>
              <a:buFont typeface="Noto Sans Symbols" charset="0"/>
              <a:buChar char="⮚"/>
            </a:pPr>
            <a:r>
              <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rPr>
              <a:t>Once the prediction is done for all the clusters. The predictions  are saved in csv format and shared.</a:t>
            </a:r>
            <a:endParaRPr lang="en-US" sz="1800">
              <a:solidFill>
                <a:srgbClr val="FFFFFF"/>
              </a:solidFill>
              <a:latin typeface="Times New Roman" panose="02020603050405020304" pitchFamily="1" charset="0"/>
              <a:ea typeface="Times New Roman" panose="02020603050405020304" pitchFamily="1" charset="0"/>
              <a:cs typeface="Times New Roman" panose="02020603050405020304" pitchFamily="1" charset="0"/>
            </a:endParaRPr>
          </a:p>
          <a:p>
            <a:pPr marL="285750" indent="-184150" algn="l">
              <a:spcBef>
                <a:spcPts val="1000"/>
              </a:spcBef>
              <a:spcAft>
                <a:spcPts val="0"/>
              </a:spcAft>
              <a:buNone/>
            </a:pPr>
            <a:endParaRPr sz="1800">
              <a:solidFill>
                <a:srgbClr val="FFFFFF"/>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Template>
  <TotalTime>0</TotalTime>
  <Words>5810</Words>
  <Application>WPS Presentation</Application>
  <PresentationFormat>Custom</PresentationFormat>
  <Paragraphs>121</Paragraphs>
  <Slides>12</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SimSun</vt:lpstr>
      <vt:lpstr>Wingdings</vt:lpstr>
      <vt:lpstr>Times New Roman</vt:lpstr>
      <vt:lpstr>Noto Sans Symbols</vt:lpstr>
      <vt:lpstr>Segoe Print</vt:lpstr>
      <vt:lpstr>Microsoft YaHei</vt:lpstr>
      <vt:lpstr>Arial Unicode MS</vt:lpstr>
      <vt:lpstr>Art_mountaineering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10</dc:creator>
  <cp:lastModifiedBy>Veerendra</cp:lastModifiedBy>
  <cp:revision>8</cp:revision>
  <dcterms:created xsi:type="dcterms:W3CDTF">2021-06-19T13:01:00Z</dcterms:created>
  <dcterms:modified xsi:type="dcterms:W3CDTF">2022-12-26T14:07:27Z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F2D4B860399E4D16B25986B9ACCA3B14</vt:lpwstr>
  </property>
  <property fmtid="{D5CDD505-2E9C-101B-9397-08002B2CF9AE}" pid="3" name="KSOProductBuildVer">
    <vt:lpwstr>1033-11.2.0.11440</vt:lpwstr>
  </property>
</Properties>
</file>